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08" autoAdjust="0"/>
  </p:normalViewPr>
  <p:slideViewPr>
    <p:cSldViewPr>
      <p:cViewPr>
        <p:scale>
          <a:sx n="62" d="100"/>
          <a:sy n="62" d="100"/>
        </p:scale>
        <p:origin x="-1596"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1B21BA-79C7-4716-B2EF-3DB36FF14F8A}" type="datetimeFigureOut">
              <a:rPr lang="en-GB" smtClean="0"/>
              <a:t>15/01/2019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2AE3B-239B-4B4E-9873-B1420DFF7BCD}" type="slidenum">
              <a:rPr lang="en-GB" smtClean="0"/>
              <a:t>‹#›</a:t>
            </a:fld>
            <a:endParaRPr lang="en-GB"/>
          </a:p>
        </p:txBody>
      </p:sp>
    </p:spTree>
    <p:extLst>
      <p:ext uri="{BB962C8B-B14F-4D97-AF65-F5344CB8AC3E}">
        <p14:creationId xmlns:p14="http://schemas.microsoft.com/office/powerpoint/2010/main" val="42234026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Concentrated disadvantages in poor </a:t>
            </a:r>
            <a:r>
              <a:rPr lang="en-GB" dirty="0" err="1" smtClean="0"/>
              <a:t>neighborhoods</a:t>
            </a:r>
            <a:r>
              <a:rPr lang="en-GB" dirty="0" smtClean="0"/>
              <a:t>, with low mobility and little racial heterogeneity, have been found to be strongly correlated with assault and burglary rates as measured through calls to police (Warner and Pierce, 1993).</a:t>
            </a:r>
            <a:endParaRPr lang="en-GB" dirty="0"/>
          </a:p>
        </p:txBody>
      </p:sp>
      <p:sp>
        <p:nvSpPr>
          <p:cNvPr id="4" name="Slide Number Placeholder 3"/>
          <p:cNvSpPr>
            <a:spLocks noGrp="1"/>
          </p:cNvSpPr>
          <p:nvPr>
            <p:ph type="sldNum" sz="quarter" idx="10"/>
          </p:nvPr>
        </p:nvSpPr>
        <p:spPr/>
        <p:txBody>
          <a:bodyPr/>
          <a:lstStyle/>
          <a:p>
            <a:fld id="{DF82AE3B-239B-4B4E-9873-B1420DFF7BCD}" type="slidenum">
              <a:rPr lang="en-GB" smtClean="0"/>
              <a:t>3</a:t>
            </a:fld>
            <a:endParaRPr lang="en-GB"/>
          </a:p>
        </p:txBody>
      </p:sp>
    </p:spTree>
    <p:extLst>
      <p:ext uri="{BB962C8B-B14F-4D97-AF65-F5344CB8AC3E}">
        <p14:creationId xmlns:p14="http://schemas.microsoft.com/office/powerpoint/2010/main" val="2963873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GB" dirty="0" smtClean="0">
                <a:latin typeface="Times New Roman" pitchFamily="18" charset="0"/>
                <a:cs typeface="Times New Roman" pitchFamily="18" charset="0"/>
              </a:rPr>
              <a:t>There is increasing evidence that community-level factors are important in understanding the </a:t>
            </a:r>
            <a:r>
              <a:rPr lang="en-GB" dirty="0" err="1" smtClean="0">
                <a:latin typeface="Times New Roman" pitchFamily="18" charset="0"/>
                <a:cs typeface="Times New Roman" pitchFamily="18" charset="0"/>
              </a:rPr>
              <a:t>etiology</a:t>
            </a:r>
            <a:r>
              <a:rPr lang="en-GB" dirty="0" smtClean="0">
                <a:latin typeface="Times New Roman" pitchFamily="18" charset="0"/>
                <a:cs typeface="Times New Roman" pitchFamily="18" charset="0"/>
              </a:rPr>
              <a:t> of juvenile offending and violence. </a:t>
            </a:r>
          </a:p>
          <a:p>
            <a:pPr marL="0" marR="0" indent="0" algn="l" defTabSz="914400" rtl="0" eaLnBrk="1" fontAlgn="auto" latinLnBrk="0" hangingPunct="1">
              <a:lnSpc>
                <a:spcPct val="200000"/>
              </a:lnSpc>
              <a:spcBef>
                <a:spcPts val="0"/>
              </a:spcBef>
              <a:spcAft>
                <a:spcPts val="0"/>
              </a:spcAft>
              <a:buClrTx/>
              <a:buSzTx/>
              <a:buFontTx/>
              <a:buNone/>
              <a:tabLst/>
              <a:defRPr/>
            </a:pPr>
            <a:r>
              <a:rPr lang="en-GB" dirty="0" smtClean="0">
                <a:latin typeface="Times New Roman" pitchFamily="18" charset="0"/>
                <a:cs typeface="Times New Roman" pitchFamily="18" charset="0"/>
              </a:rPr>
              <a:t>Community-based crime statistics reveal high correlations with joblessness, household disruption, housing density, infant deaths, and poverty (Sampson, 1986). </a:t>
            </a:r>
          </a:p>
          <a:p>
            <a:pPr>
              <a:lnSpc>
                <a:spcPct val="200000"/>
              </a:lnSpc>
            </a:pP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F82AE3B-239B-4B4E-9873-B1420DFF7BCD}" type="slidenum">
              <a:rPr lang="en-GB" smtClean="0"/>
              <a:t>5</a:t>
            </a:fld>
            <a:endParaRPr lang="en-GB"/>
          </a:p>
        </p:txBody>
      </p:sp>
    </p:spTree>
    <p:extLst>
      <p:ext uri="{BB962C8B-B14F-4D97-AF65-F5344CB8AC3E}">
        <p14:creationId xmlns:p14="http://schemas.microsoft.com/office/powerpoint/2010/main" val="1835193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GB" dirty="0" smtClean="0">
                <a:latin typeface="Times New Roman" pitchFamily="18" charset="0"/>
                <a:cs typeface="Times New Roman" pitchFamily="18" charset="0"/>
              </a:rPr>
              <a:t>Police officers serve a vital role in the safety and well-being of the community and society at large. They are oftentimes called the </a:t>
            </a:r>
            <a:r>
              <a:rPr lang="en-GB" b="1" dirty="0" smtClean="0">
                <a:latin typeface="Times New Roman" pitchFamily="18" charset="0"/>
                <a:cs typeface="Times New Roman" pitchFamily="18" charset="0"/>
              </a:rPr>
              <a:t>gatekeepers</a:t>
            </a:r>
            <a:r>
              <a:rPr lang="en-GB" dirty="0" smtClean="0">
                <a:latin typeface="Times New Roman" pitchFamily="18" charset="0"/>
                <a:cs typeface="Times New Roman" pitchFamily="18" charset="0"/>
              </a:rPr>
              <a:t> to the criminal justice system because they are typically the first ones on the scene when there's an issue,</a:t>
            </a:r>
            <a:endParaRPr lang="en-GB"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DF82AE3B-239B-4B4E-9873-B1420DFF7BCD}" type="slidenum">
              <a:rPr lang="en-GB" smtClean="0"/>
              <a:t>6</a:t>
            </a:fld>
            <a:endParaRPr lang="en-GB"/>
          </a:p>
        </p:txBody>
      </p:sp>
    </p:spTree>
    <p:extLst>
      <p:ext uri="{BB962C8B-B14F-4D97-AF65-F5344CB8AC3E}">
        <p14:creationId xmlns:p14="http://schemas.microsoft.com/office/powerpoint/2010/main" val="244640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Courts have</a:t>
            </a:r>
            <a:r>
              <a:rPr lang="en-GB" baseline="0" dirty="0" smtClean="0"/>
              <a:t> an obligation and the r</a:t>
            </a:r>
            <a:r>
              <a:rPr lang="en-US" sz="1200" dirty="0" err="1" smtClean="0"/>
              <a:t>esponsiblility</a:t>
            </a:r>
            <a:r>
              <a:rPr lang="en-US" sz="1200" dirty="0" smtClean="0"/>
              <a:t> of the care of juvenile offenders sentenced by the courts</a:t>
            </a:r>
            <a:endParaRPr lang="en-GB" dirty="0"/>
          </a:p>
        </p:txBody>
      </p:sp>
      <p:sp>
        <p:nvSpPr>
          <p:cNvPr id="4" name="Slide Number Placeholder 3"/>
          <p:cNvSpPr>
            <a:spLocks noGrp="1"/>
          </p:cNvSpPr>
          <p:nvPr>
            <p:ph type="sldNum" sz="quarter" idx="10"/>
          </p:nvPr>
        </p:nvSpPr>
        <p:spPr/>
        <p:txBody>
          <a:bodyPr/>
          <a:lstStyle/>
          <a:p>
            <a:fld id="{DF82AE3B-239B-4B4E-9873-B1420DFF7BCD}" type="slidenum">
              <a:rPr lang="en-GB" smtClean="0"/>
              <a:t>7</a:t>
            </a:fld>
            <a:endParaRPr lang="en-GB"/>
          </a:p>
        </p:txBody>
      </p:sp>
    </p:spTree>
    <p:extLst>
      <p:ext uri="{BB962C8B-B14F-4D97-AF65-F5344CB8AC3E}">
        <p14:creationId xmlns:p14="http://schemas.microsoft.com/office/powerpoint/2010/main" val="159223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Times New Roman" pitchFamily="18" charset="0"/>
                <a:ea typeface="+mn-ea"/>
                <a:cs typeface="Times New Roman" pitchFamily="18" charset="0"/>
              </a:rPr>
              <a:t>Roper v. Simmons (2005) – Abolished</a:t>
            </a:r>
            <a:r>
              <a:rPr lang="en-GB" sz="1200" kern="1200" baseline="0" dirty="0" smtClean="0">
                <a:solidFill>
                  <a:schemeClr val="tx1"/>
                </a:solidFill>
                <a:effectLst/>
                <a:latin typeface="Times New Roman" pitchFamily="18" charset="0"/>
                <a:ea typeface="+mn-ea"/>
                <a:cs typeface="Times New Roman" pitchFamily="18" charset="0"/>
              </a:rPr>
              <a:t> </a:t>
            </a:r>
            <a:r>
              <a:rPr lang="en-GB" sz="1200" kern="1200" dirty="0" smtClean="0">
                <a:solidFill>
                  <a:schemeClr val="tx1"/>
                </a:solidFill>
                <a:effectLst/>
                <a:latin typeface="Times New Roman" pitchFamily="18" charset="0"/>
                <a:ea typeface="+mn-ea"/>
                <a:cs typeface="Times New Roman" pitchFamily="18" charset="0"/>
              </a:rPr>
              <a:t>the imposition of the death penalty for offenses committed by youth.</a:t>
            </a:r>
          </a:p>
          <a:p>
            <a:r>
              <a:rPr lang="en-GB" sz="1200" kern="1200" dirty="0" smtClean="0">
                <a:solidFill>
                  <a:schemeClr val="tx1"/>
                </a:solidFill>
                <a:effectLst/>
                <a:latin typeface="Times New Roman" pitchFamily="18" charset="0"/>
                <a:ea typeface="+mn-ea"/>
                <a:cs typeface="Times New Roman" pitchFamily="18" charset="0"/>
              </a:rPr>
              <a:t>J.D.B. v. North Carolina (2011) –Holding that age is a relevant factor in determining whether a youth is in custody for purposes of Miranda warnings</a:t>
            </a:r>
          </a:p>
          <a:p>
            <a:r>
              <a:rPr lang="en-GB" sz="1200" kern="1200" dirty="0" smtClean="0">
                <a:solidFill>
                  <a:schemeClr val="tx1"/>
                </a:solidFill>
                <a:effectLst/>
                <a:latin typeface="Times New Roman" pitchFamily="18" charset="0"/>
                <a:ea typeface="+mn-ea"/>
                <a:cs typeface="Times New Roman" pitchFamily="18" charset="0"/>
              </a:rPr>
              <a:t>Miller v. Alabama</a:t>
            </a:r>
            <a:r>
              <a:rPr lang="en-GB" sz="1200" kern="1200" baseline="0" dirty="0" smtClean="0">
                <a:solidFill>
                  <a:schemeClr val="tx1"/>
                </a:solidFill>
                <a:effectLst/>
                <a:latin typeface="Times New Roman" pitchFamily="18" charset="0"/>
                <a:ea typeface="+mn-ea"/>
                <a:cs typeface="Times New Roman" pitchFamily="18" charset="0"/>
              </a:rPr>
              <a:t> </a:t>
            </a:r>
            <a:r>
              <a:rPr lang="en-GB" sz="1200" kern="1200" dirty="0" smtClean="0">
                <a:solidFill>
                  <a:schemeClr val="tx1"/>
                </a:solidFill>
                <a:effectLst/>
                <a:latin typeface="Times New Roman" pitchFamily="18" charset="0"/>
                <a:ea typeface="+mn-ea"/>
                <a:cs typeface="Times New Roman" pitchFamily="18" charset="0"/>
              </a:rPr>
              <a:t>(2012) – Abolished</a:t>
            </a:r>
            <a:r>
              <a:rPr lang="en-GB" sz="1200" kern="1200" baseline="0" dirty="0" smtClean="0">
                <a:solidFill>
                  <a:schemeClr val="tx1"/>
                </a:solidFill>
                <a:effectLst/>
                <a:latin typeface="Times New Roman" pitchFamily="18" charset="0"/>
                <a:ea typeface="+mn-ea"/>
                <a:cs typeface="Times New Roman" pitchFamily="18" charset="0"/>
              </a:rPr>
              <a:t> </a:t>
            </a:r>
            <a:r>
              <a:rPr lang="en-GB" sz="1200" kern="1200" dirty="0" smtClean="0">
                <a:solidFill>
                  <a:schemeClr val="tx1"/>
                </a:solidFill>
                <a:effectLst/>
                <a:latin typeface="Times New Roman" pitchFamily="18" charset="0"/>
                <a:ea typeface="+mn-ea"/>
                <a:cs typeface="Times New Roman" pitchFamily="18" charset="0"/>
              </a:rPr>
              <a:t>mandatory life without parole sentences for youth convicted of  homicide offenses </a:t>
            </a:r>
          </a:p>
          <a:p>
            <a:endParaRPr lang="en-GB" sz="1200" kern="1200" dirty="0" smtClean="0">
              <a:solidFill>
                <a:schemeClr val="tx1"/>
              </a:solidFill>
              <a:effectLst/>
              <a:latin typeface="Times New Roman" pitchFamily="18" charset="0"/>
              <a:ea typeface="+mn-ea"/>
              <a:cs typeface="Times New Roman" pitchFamily="18" charset="0"/>
            </a:endParaRPr>
          </a:p>
        </p:txBody>
      </p:sp>
      <p:sp>
        <p:nvSpPr>
          <p:cNvPr id="4" name="Slide Number Placeholder 3"/>
          <p:cNvSpPr>
            <a:spLocks noGrp="1"/>
          </p:cNvSpPr>
          <p:nvPr>
            <p:ph type="sldNum" sz="quarter" idx="10"/>
          </p:nvPr>
        </p:nvSpPr>
        <p:spPr/>
        <p:txBody>
          <a:bodyPr/>
          <a:lstStyle/>
          <a:p>
            <a:fld id="{DF82AE3B-239B-4B4E-9873-B1420DFF7BCD}" type="slidenum">
              <a:rPr lang="en-GB" smtClean="0"/>
              <a:t>8</a:t>
            </a:fld>
            <a:endParaRPr lang="en-GB"/>
          </a:p>
        </p:txBody>
      </p:sp>
    </p:spTree>
    <p:extLst>
      <p:ext uri="{BB962C8B-B14F-4D97-AF65-F5344CB8AC3E}">
        <p14:creationId xmlns:p14="http://schemas.microsoft.com/office/powerpoint/2010/main" val="6209613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Black and Hispanic children remain at greater risk than white children in many ways. Data from 1960 to 1996 on the percentage of children living below the poverty level show very little change in the proportion of white, Hispanic, and black children living in poverty conditions.</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McCord et al, 2001</a:t>
            </a:r>
          </a:p>
          <a:p>
            <a:endParaRPr lang="en-GB" dirty="0"/>
          </a:p>
        </p:txBody>
      </p:sp>
      <p:sp>
        <p:nvSpPr>
          <p:cNvPr id="4" name="Slide Number Placeholder 3"/>
          <p:cNvSpPr>
            <a:spLocks noGrp="1"/>
          </p:cNvSpPr>
          <p:nvPr>
            <p:ph type="sldNum" sz="quarter" idx="10"/>
          </p:nvPr>
        </p:nvSpPr>
        <p:spPr/>
        <p:txBody>
          <a:bodyPr/>
          <a:lstStyle/>
          <a:p>
            <a:fld id="{DF82AE3B-239B-4B4E-9873-B1420DFF7BCD}" type="slidenum">
              <a:rPr lang="en-GB" smtClean="0"/>
              <a:t>9</a:t>
            </a:fld>
            <a:endParaRPr lang="en-GB"/>
          </a:p>
        </p:txBody>
      </p:sp>
    </p:spTree>
    <p:extLst>
      <p:ext uri="{BB962C8B-B14F-4D97-AF65-F5344CB8AC3E}">
        <p14:creationId xmlns:p14="http://schemas.microsoft.com/office/powerpoint/2010/main" val="763222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Black and Hispanic children remain at greater risk than white children in many ways. Data from 1960 to 1996 on the percentage of children living below the poverty level show very little change in the proportion of white, Hispanic, and black children living in poverty conditions.</a:t>
            </a:r>
          </a:p>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McCord et al, 2001</a:t>
            </a:r>
          </a:p>
          <a:p>
            <a:endParaRPr lang="en-GB" dirty="0"/>
          </a:p>
        </p:txBody>
      </p:sp>
      <p:sp>
        <p:nvSpPr>
          <p:cNvPr id="4" name="Slide Number Placeholder 3"/>
          <p:cNvSpPr>
            <a:spLocks noGrp="1"/>
          </p:cNvSpPr>
          <p:nvPr>
            <p:ph type="sldNum" sz="quarter" idx="10"/>
          </p:nvPr>
        </p:nvSpPr>
        <p:spPr/>
        <p:txBody>
          <a:bodyPr/>
          <a:lstStyle/>
          <a:p>
            <a:fld id="{DF82AE3B-239B-4B4E-9873-B1420DFF7BCD}" type="slidenum">
              <a:rPr lang="en-GB" smtClean="0"/>
              <a:t>10</a:t>
            </a:fld>
            <a:endParaRPr lang="en-GB"/>
          </a:p>
        </p:txBody>
      </p:sp>
    </p:spTree>
    <p:extLst>
      <p:ext uri="{BB962C8B-B14F-4D97-AF65-F5344CB8AC3E}">
        <p14:creationId xmlns:p14="http://schemas.microsoft.com/office/powerpoint/2010/main" val="763222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of social learning theory involves a description of the three mechanisms by which individuals learn to engage in crime from these others: differential reinforcement, beliefs, </a:t>
            </a:r>
            <a:r>
              <a:rPr lang="en-GB" smtClean="0"/>
              <a:t>and modelling</a:t>
            </a:r>
            <a:r>
              <a:rPr lang="en-GB" dirty="0" smtClean="0"/>
              <a:t>.</a:t>
            </a:r>
          </a:p>
          <a:p>
            <a:r>
              <a:rPr lang="en-GB" dirty="0" smtClean="0"/>
              <a:t>Individuals may teach others to engage in crime through the reinforcements and punishments they provide for behavior.</a:t>
            </a:r>
          </a:p>
          <a:p>
            <a:r>
              <a:rPr lang="en-GB" sz="1200" u="none" strike="noStrike" kern="1200" dirty="0" smtClean="0">
                <a:solidFill>
                  <a:schemeClr val="tx1"/>
                </a:solidFill>
                <a:effectLst/>
                <a:latin typeface="+mn-lt"/>
                <a:ea typeface="+mn-ea"/>
                <a:cs typeface="+mn-cs"/>
              </a:rPr>
              <a:t/>
            </a:r>
            <a:br>
              <a:rPr lang="en-GB" sz="1200" u="none" strike="noStrike" kern="1200" dirty="0" smtClean="0">
                <a:solidFill>
                  <a:schemeClr val="tx1"/>
                </a:solidFill>
                <a:effectLst/>
                <a:latin typeface="+mn-lt"/>
                <a:ea typeface="+mn-ea"/>
                <a:cs typeface="+mn-cs"/>
              </a:rPr>
            </a:br>
            <a:r>
              <a:rPr lang="en-GB" sz="1200" u="none" strike="noStrike" kern="1200" dirty="0" smtClean="0">
                <a:solidFill>
                  <a:schemeClr val="tx1"/>
                </a:solidFill>
                <a:effectLst/>
                <a:latin typeface="+mn-lt"/>
                <a:ea typeface="+mn-ea"/>
                <a:cs typeface="+mn-cs"/>
              </a:rPr>
              <a:t/>
            </a:r>
            <a:br>
              <a:rPr lang="en-GB" sz="1200" u="none" strike="noStrike" kern="1200" dirty="0" smtClean="0">
                <a:solidFill>
                  <a:schemeClr val="tx1"/>
                </a:solidFill>
                <a:effectLst/>
                <a:latin typeface="+mn-lt"/>
                <a:ea typeface="+mn-ea"/>
                <a:cs typeface="+mn-cs"/>
              </a:rPr>
            </a:br>
            <a:endParaRPr lang="en-GB" sz="1200" u="none" strike="noStrike" kern="1200" dirty="0" smtClean="0">
              <a:solidFill>
                <a:schemeClr val="tx1"/>
              </a:solidFill>
              <a:effectLst/>
              <a:latin typeface="+mn-lt"/>
              <a:ea typeface="+mn-ea"/>
              <a:cs typeface="+mn-cs"/>
            </a:endParaRPr>
          </a:p>
          <a:p>
            <a:endParaRPr lang="en-GB" b="0" dirty="0"/>
          </a:p>
        </p:txBody>
      </p:sp>
      <p:sp>
        <p:nvSpPr>
          <p:cNvPr id="4" name="Slide Number Placeholder 3"/>
          <p:cNvSpPr>
            <a:spLocks noGrp="1"/>
          </p:cNvSpPr>
          <p:nvPr>
            <p:ph type="sldNum" sz="quarter" idx="10"/>
          </p:nvPr>
        </p:nvSpPr>
        <p:spPr/>
        <p:txBody>
          <a:bodyPr/>
          <a:lstStyle/>
          <a:p>
            <a:fld id="{DF82AE3B-239B-4B4E-9873-B1420DFF7BCD}" type="slidenum">
              <a:rPr lang="en-GB" smtClean="0"/>
              <a:t>11</a:t>
            </a:fld>
            <a:endParaRPr lang="en-GB"/>
          </a:p>
        </p:txBody>
      </p:sp>
    </p:spTree>
    <p:extLst>
      <p:ext uri="{BB962C8B-B14F-4D97-AF65-F5344CB8AC3E}">
        <p14:creationId xmlns:p14="http://schemas.microsoft.com/office/powerpoint/2010/main" val="21395361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CA9B7BEA-714E-49FE-9B53-8647CF5B7F43}"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A9B7BEA-714E-49FE-9B53-8647CF5B7F43}"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CA9B7BEA-714E-49FE-9B53-8647CF5B7F43}"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CA9B7BEA-714E-49FE-9B53-8647CF5B7F43}"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7AFC897-56EE-49AB-B5A4-8B3523198DB1}" type="datetimeFigureOut">
              <a:rPr lang="en-GB" smtClean="0"/>
              <a:t>15/01/2019</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CA9B7BEA-714E-49FE-9B53-8647CF5B7F43}"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7AFC897-56EE-49AB-B5A4-8B3523198DB1}" type="datetimeFigureOut">
              <a:rPr lang="en-GB" smtClean="0"/>
              <a:t>15/01/2019</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A9B7BEA-714E-49FE-9B53-8647CF5B7F43}"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oi.org/10.1093/sw/43.4.32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census.gov/population/estimate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Juvenile Justice </a:t>
            </a:r>
            <a:r>
              <a:rPr lang="en-GB" dirty="0" smtClean="0"/>
              <a:t>System Reforms</a:t>
            </a:r>
            <a:endParaRPr lang="en-GB" dirty="0"/>
          </a:p>
        </p:txBody>
      </p:sp>
      <p:sp>
        <p:nvSpPr>
          <p:cNvPr id="3" name="Subtitle 2"/>
          <p:cNvSpPr>
            <a:spLocks noGrp="1"/>
          </p:cNvSpPr>
          <p:nvPr>
            <p:ph type="subTitle" idx="1"/>
          </p:nvPr>
        </p:nvSpPr>
        <p:spPr>
          <a:xfrm>
            <a:off x="1432560" y="1850064"/>
            <a:ext cx="7406640" cy="3019096"/>
          </a:xfrm>
        </p:spPr>
        <p:txBody>
          <a:bodyPr>
            <a:normAutofit fontScale="92500" lnSpcReduction="20000"/>
          </a:bodyPr>
          <a:lstStyle/>
          <a:p>
            <a:pPr>
              <a:lnSpc>
                <a:spcPct val="200000"/>
              </a:lnSpc>
            </a:pPr>
            <a:r>
              <a:rPr lang="en-GB" dirty="0" smtClean="0">
                <a:solidFill>
                  <a:schemeClr val="tx1"/>
                </a:solidFill>
              </a:rPr>
              <a:t>Name</a:t>
            </a:r>
          </a:p>
          <a:p>
            <a:pPr>
              <a:lnSpc>
                <a:spcPct val="200000"/>
              </a:lnSpc>
            </a:pPr>
            <a:r>
              <a:rPr lang="en-GB" dirty="0" smtClean="0">
                <a:solidFill>
                  <a:schemeClr val="tx1"/>
                </a:solidFill>
              </a:rPr>
              <a:t>Professor</a:t>
            </a:r>
          </a:p>
          <a:p>
            <a:pPr>
              <a:lnSpc>
                <a:spcPct val="200000"/>
              </a:lnSpc>
            </a:pPr>
            <a:r>
              <a:rPr lang="en-GB" dirty="0" smtClean="0">
                <a:solidFill>
                  <a:schemeClr val="tx1"/>
                </a:solidFill>
              </a:rPr>
              <a:t>Course</a:t>
            </a:r>
          </a:p>
          <a:p>
            <a:pPr>
              <a:lnSpc>
                <a:spcPct val="200000"/>
              </a:lnSpc>
            </a:pPr>
            <a:r>
              <a:rPr lang="en-GB" dirty="0" smtClean="0">
                <a:solidFill>
                  <a:schemeClr val="tx1"/>
                </a:solidFill>
              </a:rPr>
              <a:t>Date</a:t>
            </a:r>
            <a:endParaRPr lang="en-GB" dirty="0">
              <a:solidFill>
                <a:schemeClr val="tx1"/>
              </a:solidFill>
            </a:endParaRPr>
          </a:p>
        </p:txBody>
      </p:sp>
    </p:spTree>
    <p:extLst>
      <p:ext uri="{BB962C8B-B14F-4D97-AF65-F5344CB8AC3E}">
        <p14:creationId xmlns:p14="http://schemas.microsoft.com/office/powerpoint/2010/main" val="4179009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Introduction</a:t>
            </a:r>
            <a:endParaRPr lang="en-GB" dirty="0"/>
          </a:p>
        </p:txBody>
      </p:sp>
      <p:sp>
        <p:nvSpPr>
          <p:cNvPr id="3" name="Content Placeholder 2"/>
          <p:cNvSpPr>
            <a:spLocks noGrp="1"/>
          </p:cNvSpPr>
          <p:nvPr>
            <p:ph idx="1"/>
          </p:nvPr>
        </p:nvSpPr>
        <p:spPr>
          <a:xfrm>
            <a:off x="1435608" y="1268760"/>
            <a:ext cx="7498080" cy="4979640"/>
          </a:xfrm>
        </p:spPr>
        <p:txBody>
          <a:bodyPr>
            <a:noAutofit/>
          </a:bodyPr>
          <a:lstStyle/>
          <a:p>
            <a:pPr>
              <a:lnSpc>
                <a:spcPct val="200000"/>
              </a:lnSpc>
            </a:pPr>
            <a:r>
              <a:rPr lang="en-GB" sz="2000" dirty="0" smtClean="0">
                <a:latin typeface="Times New Roman" pitchFamily="18" charset="0"/>
                <a:cs typeface="Times New Roman" pitchFamily="18" charset="0"/>
              </a:rPr>
              <a:t>Over time, juvenile justice policy has swayed between punitive and rehabilitative means in managing juvenile offenders. </a:t>
            </a:r>
          </a:p>
          <a:p>
            <a:pPr>
              <a:lnSpc>
                <a:spcPct val="200000"/>
              </a:lnSpc>
            </a:pPr>
            <a:r>
              <a:rPr lang="en-GB" sz="2000" dirty="0" smtClean="0">
                <a:latin typeface="Times New Roman" pitchFamily="18" charset="0"/>
                <a:cs typeface="Times New Roman" pitchFamily="18" charset="0"/>
              </a:rPr>
              <a:t>In the 1970s and 1980s it emphasized individual treatment for juvenile offenders in non-secure, community-based programs (Jenson et al, 1998). </a:t>
            </a:r>
          </a:p>
          <a:p>
            <a:pPr>
              <a:lnSpc>
                <a:spcPct val="200000"/>
              </a:lnSpc>
            </a:pPr>
            <a:r>
              <a:rPr lang="en-GB" sz="2000" dirty="0" smtClean="0">
                <a:latin typeface="Times New Roman" pitchFamily="18" charset="0"/>
                <a:cs typeface="Times New Roman" pitchFamily="18" charset="0"/>
              </a:rPr>
              <a:t>An increase in violent juvenile crime during the past decade has renewed interest in punishing delinquent youths, in one end, and focusing on reforms within the sector.</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41547433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347638"/>
          </a:xfrm>
        </p:spPr>
        <p:txBody>
          <a:bodyPr>
            <a:normAutofit/>
          </a:bodyPr>
          <a:lstStyle/>
          <a:p>
            <a:r>
              <a:rPr lang="en-GB" dirty="0" smtClean="0"/>
              <a:t>Statistics</a:t>
            </a:r>
            <a:endParaRPr lang="en-GB" dirty="0"/>
          </a:p>
        </p:txBody>
      </p:sp>
      <p:sp>
        <p:nvSpPr>
          <p:cNvPr id="4" name="Text Placeholder 3"/>
          <p:cNvSpPr>
            <a:spLocks noGrp="1"/>
          </p:cNvSpPr>
          <p:nvPr>
            <p:ph type="body" idx="2"/>
          </p:nvPr>
        </p:nvSpPr>
        <p:spPr>
          <a:xfrm>
            <a:off x="457200" y="620689"/>
            <a:ext cx="7715200" cy="2088232"/>
          </a:xfrm>
        </p:spPr>
        <p:txBody>
          <a:bodyPr>
            <a:noAutofit/>
          </a:bodyPr>
          <a:lstStyle/>
          <a:p>
            <a:pPr marL="331470" indent="-285750">
              <a:lnSpc>
                <a:spcPct val="150000"/>
              </a:lnSpc>
              <a:buFont typeface="Arial" pitchFamily="34" charset="0"/>
              <a:buChar char="•"/>
            </a:pPr>
            <a:r>
              <a:rPr lang="en-GB" dirty="0" smtClean="0">
                <a:latin typeface="Times New Roman" pitchFamily="18" charset="0"/>
                <a:cs typeface="Times New Roman" pitchFamily="18" charset="0"/>
              </a:rPr>
              <a:t>Since the late 1980s, there has been growing concern about crimes committed by young people.</a:t>
            </a:r>
          </a:p>
          <a:p>
            <a:pPr>
              <a:lnSpc>
                <a:spcPct val="150000"/>
              </a:lnSpc>
            </a:pPr>
            <a:r>
              <a:rPr lang="en-GB" dirty="0" smtClean="0">
                <a:latin typeface="Times New Roman" pitchFamily="18" charset="0"/>
                <a:cs typeface="Times New Roman" pitchFamily="18" charset="0"/>
              </a:rPr>
              <a:t>Official crime rates are based on data reported by police agencies to the FBI about the index crimes of homicide, rape, robbery, and aggravated assault—which make up the violent crime index—and burglary, larceny and theft, auto theft, and arson—which make up the property crime index. </a:t>
            </a:r>
          </a:p>
          <a:p>
            <a:pPr marL="331470" indent="-285750">
              <a:lnSpc>
                <a:spcPct val="150000"/>
              </a:lnSpc>
              <a:buFont typeface="Arial" pitchFamily="34" charset="0"/>
              <a:buChar char="•"/>
            </a:pPr>
            <a:r>
              <a:rPr lang="en-GB" dirty="0" smtClean="0">
                <a:latin typeface="Times New Roman" pitchFamily="18" charset="0"/>
                <a:cs typeface="Times New Roman" pitchFamily="18" charset="0"/>
              </a:rPr>
              <a:t>In 1998, there were a total estimated 12,475,634 index crimes (both violent and property) known to police, 2,481,500 arrests for index crimes, and 14,528,300 arrests for all crimes (including status offenses) in the United States (Federal Bureau of Investigation, 1999).</a:t>
            </a:r>
          </a:p>
          <a:p>
            <a:endParaRPr lang="en-GB" dirty="0"/>
          </a:p>
        </p:txBody>
      </p:sp>
      <p:sp>
        <p:nvSpPr>
          <p:cNvPr id="3" name="Content Placeholder 2"/>
          <p:cNvSpPr>
            <a:spLocks noGrp="1"/>
          </p:cNvSpPr>
          <p:nvPr>
            <p:ph sz="half" idx="1"/>
          </p:nvPr>
        </p:nvSpPr>
        <p:spPr>
          <a:xfrm rot="16200000">
            <a:off x="2794112" y="1075047"/>
            <a:ext cx="3339753" cy="7272809"/>
          </a:xfrm>
        </p:spPr>
        <p:txBody>
          <a:bodyPr>
            <a:normAutofit/>
          </a:bodyPr>
          <a:lstStyle/>
          <a:p>
            <a:endParaRPr lang="en-GB" dirty="0"/>
          </a:p>
        </p:txBody>
      </p:sp>
      <p:pic>
        <p:nvPicPr>
          <p:cNvPr id="1026" name="Picture 2" descr="C:\Users\Electine\Desktop\Arrest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3041576"/>
            <a:ext cx="7509470" cy="3816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24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Reforms</a:t>
            </a:r>
            <a:endParaRPr lang="en-GB" dirty="0"/>
          </a:p>
        </p:txBody>
      </p:sp>
      <p:sp>
        <p:nvSpPr>
          <p:cNvPr id="3" name="Content Placeholder 2"/>
          <p:cNvSpPr>
            <a:spLocks noGrp="1"/>
          </p:cNvSpPr>
          <p:nvPr>
            <p:ph idx="1"/>
          </p:nvPr>
        </p:nvSpPr>
        <p:spPr/>
        <p:txBody>
          <a:bodyPr>
            <a:normAutofit/>
          </a:bodyPr>
          <a:lstStyle/>
          <a:p>
            <a:pPr>
              <a:lnSpc>
                <a:spcPct val="200000"/>
              </a:lnSpc>
            </a:pPr>
            <a:r>
              <a:rPr lang="en-GB" sz="1800" dirty="0" smtClean="0">
                <a:latin typeface="Times New Roman" pitchFamily="18" charset="0"/>
                <a:cs typeface="Times New Roman" pitchFamily="18" charset="0"/>
              </a:rPr>
              <a:t>Reforms in juvenile justice system should focus on:</a:t>
            </a:r>
          </a:p>
          <a:p>
            <a:pPr marL="514350" indent="-514350">
              <a:lnSpc>
                <a:spcPct val="200000"/>
              </a:lnSpc>
              <a:buFont typeface="+mj-lt"/>
              <a:buAutoNum type="alphaLcParenR"/>
            </a:pPr>
            <a:r>
              <a:rPr lang="en-GB" sz="1800" dirty="0" smtClean="0">
                <a:latin typeface="Times New Roman" pitchFamily="18" charset="0"/>
                <a:cs typeface="Times New Roman" pitchFamily="18" charset="0"/>
              </a:rPr>
              <a:t>promoting greater use of evidence-based practices, </a:t>
            </a:r>
          </a:p>
          <a:p>
            <a:pPr marL="514350" indent="-514350">
              <a:lnSpc>
                <a:spcPct val="200000"/>
              </a:lnSpc>
              <a:buFont typeface="+mj-lt"/>
              <a:buAutoNum type="alphaLcParenR"/>
            </a:pPr>
            <a:r>
              <a:rPr lang="en-GB" sz="1800" dirty="0" smtClean="0">
                <a:latin typeface="Times New Roman" pitchFamily="18" charset="0"/>
                <a:cs typeface="Times New Roman" pitchFamily="18" charset="0"/>
              </a:rPr>
              <a:t>improving aftercare and mental health services,</a:t>
            </a:r>
          </a:p>
          <a:p>
            <a:pPr marL="514350" indent="-514350">
              <a:lnSpc>
                <a:spcPct val="200000"/>
              </a:lnSpc>
              <a:buFont typeface="+mj-lt"/>
              <a:buAutoNum type="alphaLcParenR"/>
            </a:pPr>
            <a:r>
              <a:rPr lang="en-GB" sz="1800" dirty="0" smtClean="0">
                <a:latin typeface="Times New Roman" pitchFamily="18" charset="0"/>
                <a:cs typeface="Times New Roman" pitchFamily="18" charset="0"/>
              </a:rPr>
              <a:t>increasing community-based alternatives to incarceration, and </a:t>
            </a:r>
          </a:p>
          <a:p>
            <a:pPr marL="514350" indent="-514350">
              <a:lnSpc>
                <a:spcPct val="200000"/>
              </a:lnSpc>
              <a:buFont typeface="+mj-lt"/>
              <a:buAutoNum type="alphaLcParenR"/>
            </a:pPr>
            <a:r>
              <a:rPr lang="en-GB" sz="1800" dirty="0" smtClean="0">
                <a:latin typeface="Times New Roman" pitchFamily="18" charset="0"/>
                <a:cs typeface="Times New Roman" pitchFamily="18" charset="0"/>
              </a:rPr>
              <a:t>reducing racial and ethnic disparities</a:t>
            </a: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16086406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Community Involvement </a:t>
            </a:r>
            <a:endParaRPr lang="en-GB" dirty="0"/>
          </a:p>
        </p:txBody>
      </p:sp>
      <p:sp>
        <p:nvSpPr>
          <p:cNvPr id="3" name="Content Placeholder 2"/>
          <p:cNvSpPr>
            <a:spLocks noGrp="1"/>
          </p:cNvSpPr>
          <p:nvPr>
            <p:ph idx="1"/>
          </p:nvPr>
        </p:nvSpPr>
        <p:spPr/>
        <p:txBody>
          <a:bodyPr>
            <a:normAutofit/>
          </a:bodyPr>
          <a:lstStyle/>
          <a:p>
            <a:pPr>
              <a:lnSpc>
                <a:spcPct val="200000"/>
              </a:lnSpc>
            </a:pPr>
            <a:r>
              <a:rPr lang="en-GB" sz="2400" dirty="0" smtClean="0">
                <a:latin typeface="Times New Roman" pitchFamily="18" charset="0"/>
                <a:cs typeface="Times New Roman" pitchFamily="18" charset="0"/>
              </a:rPr>
              <a:t>Juvenile </a:t>
            </a:r>
            <a:r>
              <a:rPr lang="en-GB" sz="2400" dirty="0" err="1" smtClean="0">
                <a:latin typeface="Times New Roman" pitchFamily="18" charset="0"/>
                <a:cs typeface="Times New Roman" pitchFamily="18" charset="0"/>
              </a:rPr>
              <a:t>centers</a:t>
            </a:r>
            <a:r>
              <a:rPr lang="en-GB" sz="2400" dirty="0" smtClean="0">
                <a:latin typeface="Times New Roman" pitchFamily="18" charset="0"/>
                <a:cs typeface="Times New Roman" pitchFamily="18" charset="0"/>
              </a:rPr>
              <a:t> are filled with low-level youth that could be safely and effectively managed in other settings, like, at home.</a:t>
            </a:r>
          </a:p>
          <a:p>
            <a:pPr>
              <a:lnSpc>
                <a:spcPct val="200000"/>
              </a:lnSpc>
            </a:pPr>
            <a:r>
              <a:rPr lang="en-GB" sz="2400" dirty="0" smtClean="0">
                <a:latin typeface="Times New Roman" pitchFamily="18" charset="0"/>
                <a:cs typeface="Times New Roman" pitchFamily="18" charset="0"/>
              </a:rPr>
              <a:t> The confinement of low-level delinquents is costly for communities, and doesn’t serve public safety.</a:t>
            </a: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180972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Law Enforcement</a:t>
            </a:r>
            <a:endParaRPr lang="en-GB" dirty="0"/>
          </a:p>
        </p:txBody>
      </p:sp>
      <p:sp>
        <p:nvSpPr>
          <p:cNvPr id="3" name="Content Placeholder 2"/>
          <p:cNvSpPr>
            <a:spLocks noGrp="1"/>
          </p:cNvSpPr>
          <p:nvPr>
            <p:ph idx="1"/>
          </p:nvPr>
        </p:nvSpPr>
        <p:spPr/>
        <p:txBody>
          <a:bodyPr>
            <a:normAutofit/>
          </a:bodyPr>
          <a:lstStyle/>
          <a:p>
            <a:pPr>
              <a:lnSpc>
                <a:spcPct val="200000"/>
              </a:lnSpc>
            </a:pPr>
            <a:r>
              <a:rPr lang="en-GB" sz="2000" dirty="0" smtClean="0">
                <a:latin typeface="Times New Roman" pitchFamily="18" charset="0"/>
                <a:cs typeface="Times New Roman" pitchFamily="18" charset="0"/>
              </a:rPr>
              <a:t>Police officers do have a responsibility to serve and protect, and play a significant role in the prevention of crime. </a:t>
            </a:r>
          </a:p>
          <a:p>
            <a:pPr>
              <a:lnSpc>
                <a:spcPct val="200000"/>
              </a:lnSpc>
            </a:pPr>
            <a:r>
              <a:rPr lang="en-GB" sz="2000" dirty="0" smtClean="0">
                <a:latin typeface="Times New Roman" pitchFamily="18" charset="0"/>
                <a:cs typeface="Times New Roman" pitchFamily="18" charset="0"/>
              </a:rPr>
              <a:t>Several law enforcement agencies are taking a more modern approach to solving crime. </a:t>
            </a:r>
          </a:p>
          <a:p>
            <a:pPr>
              <a:lnSpc>
                <a:spcPct val="200000"/>
              </a:lnSpc>
            </a:pPr>
            <a:r>
              <a:rPr lang="en-GB" sz="2000" dirty="0" smtClean="0">
                <a:latin typeface="Times New Roman" pitchFamily="18" charset="0"/>
                <a:cs typeface="Times New Roman" pitchFamily="18" charset="0"/>
              </a:rPr>
              <a:t>In this more modern approach, things like community policing and linkages with community organizations serve a very important purpose to reduce crime through more rehabilitative methods. </a:t>
            </a:r>
          </a:p>
        </p:txBody>
      </p:sp>
    </p:spTree>
    <p:extLst>
      <p:ext uri="{BB962C8B-B14F-4D97-AF65-F5344CB8AC3E}">
        <p14:creationId xmlns:p14="http://schemas.microsoft.com/office/powerpoint/2010/main" val="3152326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Times New Roman" pitchFamily="18" charset="0"/>
                <a:cs typeface="Times New Roman" pitchFamily="18" charset="0"/>
              </a:rPr>
              <a:t>Courts</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nSpc>
                <a:spcPct val="200000"/>
              </a:lnSpc>
            </a:pPr>
            <a:r>
              <a:rPr lang="en-US" sz="2400" dirty="0" smtClean="0">
                <a:latin typeface="Times New Roman" pitchFamily="18" charset="0"/>
                <a:cs typeface="Times New Roman" pitchFamily="18" charset="0"/>
              </a:rPr>
              <a:t>To have an obligation to </a:t>
            </a:r>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ispose of cases referred to them in a timely manner by intake divisions of probation departments, </a:t>
            </a:r>
          </a:p>
          <a:p>
            <a:pPr>
              <a:lnSpc>
                <a:spcPct val="200000"/>
              </a:lnSpc>
            </a:pPr>
            <a:r>
              <a:rPr lang="en-US" sz="2400" dirty="0" smtClean="0">
                <a:latin typeface="Times New Roman" pitchFamily="18" charset="0"/>
                <a:cs typeface="Times New Roman" pitchFamily="18" charset="0"/>
              </a:rPr>
              <a:t>Make decisions, deal with child neglect and dependency cases, and monitor the performance of juveniles who have been adjudicated delinquent or status offenders</a:t>
            </a:r>
          </a:p>
          <a:p>
            <a:pPr>
              <a:lnSpc>
                <a:spcPct val="200000"/>
              </a:lnSpc>
            </a:pPr>
            <a:r>
              <a:rPr lang="en-US" sz="2400" dirty="0" smtClean="0">
                <a:latin typeface="Times New Roman" pitchFamily="18" charset="0"/>
                <a:cs typeface="Times New Roman" pitchFamily="18" charset="0"/>
              </a:rPr>
              <a:t>They need to give punishment that are proportionate to the crime committed</a:t>
            </a:r>
          </a:p>
          <a:p>
            <a:pPr>
              <a:lnSpc>
                <a:spcPct val="200000"/>
              </a:lnSpc>
            </a:pP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16454296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Sentencing Corrections</a:t>
            </a:r>
            <a:endParaRPr lang="en-GB" dirty="0"/>
          </a:p>
        </p:txBody>
      </p:sp>
      <p:sp>
        <p:nvSpPr>
          <p:cNvPr id="3" name="Content Placeholder 2"/>
          <p:cNvSpPr>
            <a:spLocks noGrp="1"/>
          </p:cNvSpPr>
          <p:nvPr>
            <p:ph idx="1"/>
          </p:nvPr>
        </p:nvSpPr>
        <p:spPr/>
        <p:txBody>
          <a:bodyPr>
            <a:normAutofit/>
          </a:bodyPr>
          <a:lstStyle/>
          <a:p>
            <a:pPr>
              <a:lnSpc>
                <a:spcPct val="200000"/>
              </a:lnSpc>
            </a:pPr>
            <a:r>
              <a:rPr lang="en-GB" sz="1800" dirty="0" smtClean="0">
                <a:latin typeface="Times New Roman" pitchFamily="18" charset="0"/>
                <a:cs typeface="Times New Roman" pitchFamily="18" charset="0"/>
              </a:rPr>
              <a:t>Studies demonstrates </a:t>
            </a:r>
            <a:r>
              <a:rPr lang="en-GB" sz="1800" dirty="0">
                <a:latin typeface="Times New Roman" pitchFamily="18" charset="0"/>
                <a:cs typeface="Times New Roman" pitchFamily="18" charset="0"/>
              </a:rPr>
              <a:t>that youngsters don't have similar dimensions of judgment, motivation control, or capacity to evaluate chances or long haul results as a grown-up.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In </a:t>
            </a:r>
            <a:r>
              <a:rPr lang="en-GB" sz="1800" dirty="0">
                <a:latin typeface="Times New Roman" pitchFamily="18" charset="0"/>
                <a:cs typeface="Times New Roman" pitchFamily="18" charset="0"/>
              </a:rPr>
              <a:t>2010, the Court abrogated sentences of life without parole for juveniles indicted for non-murder violations as found on account of </a:t>
            </a:r>
            <a:r>
              <a:rPr lang="en-GB" sz="1800" i="1" dirty="0">
                <a:latin typeface="Times New Roman" pitchFamily="18" charset="0"/>
                <a:cs typeface="Times New Roman" pitchFamily="18" charset="0"/>
              </a:rPr>
              <a:t>Graham v. Florida (2010</a:t>
            </a:r>
            <a:r>
              <a:rPr lang="en-GB" sz="1800" dirty="0">
                <a:latin typeface="Times New Roman" pitchFamily="18" charset="0"/>
                <a:cs typeface="Times New Roman" pitchFamily="18" charset="0"/>
              </a:rPr>
              <a:t>). </a:t>
            </a:r>
            <a:endParaRPr lang="en-GB" sz="1800" dirty="0" smtClean="0">
              <a:latin typeface="Times New Roman" pitchFamily="18" charset="0"/>
              <a:cs typeface="Times New Roman" pitchFamily="18" charset="0"/>
            </a:endParaRPr>
          </a:p>
          <a:p>
            <a:pPr>
              <a:lnSpc>
                <a:spcPct val="200000"/>
              </a:lnSpc>
            </a:pPr>
            <a:r>
              <a:rPr lang="en-GB" sz="1800" dirty="0" smtClean="0">
                <a:latin typeface="Times New Roman" pitchFamily="18" charset="0"/>
                <a:cs typeface="Times New Roman" pitchFamily="18" charset="0"/>
              </a:rPr>
              <a:t>The </a:t>
            </a:r>
            <a:r>
              <a:rPr lang="en-GB" sz="1800" dirty="0">
                <a:latin typeface="Times New Roman" pitchFamily="18" charset="0"/>
                <a:cs typeface="Times New Roman" pitchFamily="18" charset="0"/>
              </a:rPr>
              <a:t>Supreme Court of the United States found the sentence of juvenile life without parole to be unconstitutional in non-homicide cases. </a:t>
            </a:r>
          </a:p>
          <a:p>
            <a:pPr>
              <a:lnSpc>
                <a:spcPct val="200000"/>
              </a:lnSpc>
            </a:pP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30595068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Justification: History and Trends</a:t>
            </a:r>
            <a:endParaRPr lang="en-GB" dirty="0"/>
          </a:p>
        </p:txBody>
      </p:sp>
      <p:sp>
        <p:nvSpPr>
          <p:cNvPr id="3" name="Content Placeholder 2"/>
          <p:cNvSpPr>
            <a:spLocks noGrp="1"/>
          </p:cNvSpPr>
          <p:nvPr>
            <p:ph idx="1"/>
          </p:nvPr>
        </p:nvSpPr>
        <p:spPr/>
        <p:txBody>
          <a:bodyPr>
            <a:normAutofit/>
          </a:bodyPr>
          <a:lstStyle/>
          <a:p>
            <a:pPr>
              <a:lnSpc>
                <a:spcPct val="220000"/>
              </a:lnSpc>
            </a:pPr>
            <a:r>
              <a:rPr lang="en-GB" sz="1400" dirty="0" smtClean="0">
                <a:latin typeface="Times New Roman" pitchFamily="18" charset="0"/>
                <a:cs typeface="Times New Roman" pitchFamily="18" charset="0"/>
              </a:rPr>
              <a:t>The likelihood of arrest differs by race, gender, and area of the country. For young people under 18, blacks and males have consistently higher arrest rates than whites and females, respectively, for both violent crimes and property crimes. </a:t>
            </a:r>
          </a:p>
          <a:p>
            <a:pPr>
              <a:lnSpc>
                <a:spcPct val="220000"/>
              </a:lnSpc>
            </a:pPr>
            <a:r>
              <a:rPr lang="en-GB" sz="1400" dirty="0" smtClean="0">
                <a:latin typeface="Times New Roman" pitchFamily="18" charset="0"/>
                <a:cs typeface="Times New Roman" pitchFamily="18" charset="0"/>
              </a:rPr>
              <a:t>In 1998, males accounted for 83 </a:t>
            </a:r>
            <a:r>
              <a:rPr lang="en-GB" sz="1400" dirty="0" err="1" smtClean="0">
                <a:latin typeface="Times New Roman" pitchFamily="18" charset="0"/>
                <a:cs typeface="Times New Roman" pitchFamily="18" charset="0"/>
              </a:rPr>
              <a:t>percent</a:t>
            </a:r>
            <a:r>
              <a:rPr lang="en-GB" sz="1400" dirty="0" smtClean="0">
                <a:latin typeface="Times New Roman" pitchFamily="18" charset="0"/>
                <a:cs typeface="Times New Roman" pitchFamily="18" charset="0"/>
              </a:rPr>
              <a:t> of arrests of those under 18 for violent crimes and 72 </a:t>
            </a:r>
            <a:r>
              <a:rPr lang="en-GB" sz="1400" dirty="0" err="1" smtClean="0">
                <a:latin typeface="Times New Roman" pitchFamily="18" charset="0"/>
                <a:cs typeface="Times New Roman" pitchFamily="18" charset="0"/>
              </a:rPr>
              <a:t>percent</a:t>
            </a:r>
            <a:r>
              <a:rPr lang="en-GB" sz="1400" dirty="0" smtClean="0">
                <a:latin typeface="Times New Roman" pitchFamily="18" charset="0"/>
                <a:cs typeface="Times New Roman" pitchFamily="18" charset="0"/>
              </a:rPr>
              <a:t> of arrests for property crimes.</a:t>
            </a:r>
          </a:p>
          <a:p>
            <a:pPr>
              <a:lnSpc>
                <a:spcPct val="220000"/>
              </a:lnSpc>
            </a:pPr>
            <a:r>
              <a:rPr lang="en-GB" sz="1400" dirty="0" smtClean="0">
                <a:latin typeface="Times New Roman" pitchFamily="18" charset="0"/>
                <a:cs typeface="Times New Roman" pitchFamily="18" charset="0"/>
              </a:rPr>
              <a:t>The increase in arrests of 10- to 17-year-olds for violent crimes is most pronounced in arrests for aggravated assault and homicide. </a:t>
            </a:r>
          </a:p>
          <a:p>
            <a:pPr>
              <a:lnSpc>
                <a:spcPct val="220000"/>
              </a:lnSpc>
            </a:pPr>
            <a:r>
              <a:rPr lang="en-GB" sz="1400" dirty="0" smtClean="0">
                <a:latin typeface="Times New Roman" pitchFamily="18" charset="0"/>
                <a:cs typeface="Times New Roman" pitchFamily="18" charset="0"/>
              </a:rPr>
              <a:t>Arrests for aggravated assault peaked in 1995 at 3.5 times the 1970 rate, and homicide peaked in 1994 at 2.5 times the 1970 rate, before both started declining. </a:t>
            </a:r>
          </a:p>
        </p:txBody>
      </p:sp>
    </p:spTree>
    <p:extLst>
      <p:ext uri="{BB962C8B-B14F-4D97-AF65-F5344CB8AC3E}">
        <p14:creationId xmlns:p14="http://schemas.microsoft.com/office/powerpoint/2010/main" val="2881012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Justification: History and Trends</a:t>
            </a:r>
            <a:endParaRPr lang="en-GB" dirty="0"/>
          </a:p>
        </p:txBody>
      </p:sp>
      <p:sp>
        <p:nvSpPr>
          <p:cNvPr id="3" name="Content Placeholder 2"/>
          <p:cNvSpPr>
            <a:spLocks noGrp="1"/>
          </p:cNvSpPr>
          <p:nvPr>
            <p:ph idx="1"/>
          </p:nvPr>
        </p:nvSpPr>
        <p:spPr/>
        <p:txBody>
          <a:bodyPr>
            <a:normAutofit/>
          </a:bodyPr>
          <a:lstStyle/>
          <a:p>
            <a:pPr>
              <a:lnSpc>
                <a:spcPct val="220000"/>
              </a:lnSpc>
            </a:pPr>
            <a:r>
              <a:rPr lang="en-GB" sz="1400" dirty="0" smtClean="0">
                <a:latin typeface="Times New Roman" pitchFamily="18" charset="0"/>
                <a:cs typeface="Times New Roman" pitchFamily="18" charset="0"/>
              </a:rPr>
              <a:t>Rape and robbery increased less, peaking at 1.7 times the 1970 rate in 1991 and 1994, respectively. T</a:t>
            </a:r>
          </a:p>
          <a:p>
            <a:pPr>
              <a:lnSpc>
                <a:spcPct val="220000"/>
              </a:lnSpc>
            </a:pPr>
            <a:r>
              <a:rPr lang="en-GB" sz="1400" dirty="0" smtClean="0">
                <a:latin typeface="Times New Roman" pitchFamily="18" charset="0"/>
                <a:cs typeface="Times New Roman" pitchFamily="18" charset="0"/>
              </a:rPr>
              <a:t>he increase in juvenile arrest rates for homicide and aggravated assault was not only larger than for rape and robbery, but also much larger among juveniles than among the older age groups. </a:t>
            </a:r>
          </a:p>
          <a:p>
            <a:pPr>
              <a:lnSpc>
                <a:spcPct val="220000"/>
              </a:lnSpc>
            </a:pPr>
            <a:r>
              <a:rPr lang="en-GB" sz="1400" dirty="0" smtClean="0">
                <a:latin typeface="Times New Roman" pitchFamily="18" charset="0"/>
                <a:cs typeface="Times New Roman" pitchFamily="18" charset="0"/>
              </a:rPr>
              <a:t>Thus, although juvenile arrest rates for each of the violent crimes were lower than rates for 18- to 24-year-olds throughout the period, the increase in arrest rates for 10- to 17-year-olds was greater than the increase for 18- to 24-year-olds for both homicide and aggravated assault.</a:t>
            </a:r>
          </a:p>
          <a:p>
            <a:pPr marL="0" indent="0">
              <a:lnSpc>
                <a:spcPct val="220000"/>
              </a:lnSpc>
              <a:buNone/>
            </a:pPr>
            <a:r>
              <a:rPr lang="en-GB" sz="1400" dirty="0" smtClean="0">
                <a:latin typeface="Times New Roman" pitchFamily="18" charset="0"/>
                <a:cs typeface="Times New Roman" pitchFamily="18" charset="0"/>
              </a:rPr>
              <a:t>Source: McCord et al, 2001</a:t>
            </a:r>
            <a:endParaRPr lang="en-GB" sz="1400" dirty="0">
              <a:latin typeface="Times New Roman" pitchFamily="18" charset="0"/>
              <a:cs typeface="Times New Roman" pitchFamily="18" charset="0"/>
            </a:endParaRPr>
          </a:p>
        </p:txBody>
      </p:sp>
    </p:spTree>
    <p:extLst>
      <p:ext uri="{BB962C8B-B14F-4D97-AF65-F5344CB8AC3E}">
        <p14:creationId xmlns:p14="http://schemas.microsoft.com/office/powerpoint/2010/main" val="2881012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Causation Theory</a:t>
            </a:r>
            <a:endParaRPr lang="en-GB" dirty="0"/>
          </a:p>
        </p:txBody>
      </p:sp>
      <p:sp>
        <p:nvSpPr>
          <p:cNvPr id="3" name="Content Placeholder 2"/>
          <p:cNvSpPr>
            <a:spLocks noGrp="1"/>
          </p:cNvSpPr>
          <p:nvPr>
            <p:ph idx="1"/>
          </p:nvPr>
        </p:nvSpPr>
        <p:spPr>
          <a:xfrm>
            <a:off x="971600" y="1196752"/>
            <a:ext cx="7725544" cy="4680520"/>
          </a:xfrm>
        </p:spPr>
        <p:txBody>
          <a:bodyPr>
            <a:normAutofit/>
          </a:bodyPr>
          <a:lstStyle/>
          <a:p>
            <a:pPr>
              <a:lnSpc>
                <a:spcPct val="200000"/>
              </a:lnSpc>
            </a:pPr>
            <a:r>
              <a:rPr lang="en-GB" sz="1400" dirty="0" smtClean="0"/>
              <a:t>According to social learning theory, juveniles learn to engage in crime in the same way they learn to engage in conforming behavior: through association with or exposure to others. </a:t>
            </a:r>
          </a:p>
          <a:p>
            <a:pPr>
              <a:lnSpc>
                <a:spcPct val="200000"/>
              </a:lnSpc>
            </a:pPr>
            <a:r>
              <a:rPr lang="en-GB" sz="1400" dirty="0" smtClean="0"/>
              <a:t>Primary or intimate groups like the family and peer group have an especially large impact on what we learn. </a:t>
            </a:r>
          </a:p>
          <a:p>
            <a:pPr>
              <a:lnSpc>
                <a:spcPct val="200000"/>
              </a:lnSpc>
            </a:pPr>
            <a:r>
              <a:rPr lang="en-GB" sz="1400" dirty="0" smtClean="0"/>
              <a:t>Association with delinquent friends is the best predictor of delinquency other than prior delinquency. </a:t>
            </a:r>
          </a:p>
          <a:p>
            <a:pPr>
              <a:lnSpc>
                <a:spcPct val="200000"/>
              </a:lnSpc>
            </a:pPr>
            <a:r>
              <a:rPr lang="en-GB" sz="1400" dirty="0" smtClean="0"/>
              <a:t>However, one does not have to be in direct contact with others to learn from them; for example, one may learn to engage in violence from observation of others in the media.</a:t>
            </a:r>
            <a:r>
              <a:rPr lang="en-GB" sz="1400" dirty="0"/>
              <a:t/>
            </a:r>
            <a:br>
              <a:rPr lang="en-GB" sz="1400" dirty="0"/>
            </a:br>
            <a:endParaRPr lang="en-GB" sz="1400" dirty="0"/>
          </a:p>
        </p:txBody>
      </p:sp>
    </p:spTree>
    <p:extLst>
      <p:ext uri="{BB962C8B-B14F-4D97-AF65-F5344CB8AC3E}">
        <p14:creationId xmlns:p14="http://schemas.microsoft.com/office/powerpoint/2010/main" val="27954143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Potential Reforms</a:t>
            </a:r>
            <a:endParaRPr lang="en-GB" dirty="0"/>
          </a:p>
        </p:txBody>
      </p:sp>
      <p:sp>
        <p:nvSpPr>
          <p:cNvPr id="3" name="Content Placeholder 2"/>
          <p:cNvSpPr>
            <a:spLocks noGrp="1"/>
          </p:cNvSpPr>
          <p:nvPr>
            <p:ph idx="1"/>
          </p:nvPr>
        </p:nvSpPr>
        <p:spPr/>
        <p:txBody>
          <a:bodyPr>
            <a:normAutofit/>
          </a:bodyPr>
          <a:lstStyle/>
          <a:p>
            <a:pPr>
              <a:lnSpc>
                <a:spcPct val="200000"/>
              </a:lnSpc>
            </a:pPr>
            <a:r>
              <a:rPr lang="en-GB" sz="1800" dirty="0" smtClean="0">
                <a:latin typeface="Times New Roman" pitchFamily="18" charset="0"/>
                <a:cs typeface="Times New Roman" pitchFamily="18" charset="0"/>
              </a:rPr>
              <a:t>Courts need to give punishment proportionate to the offense committed.</a:t>
            </a:r>
          </a:p>
          <a:p>
            <a:pPr>
              <a:lnSpc>
                <a:spcPct val="200000"/>
              </a:lnSpc>
            </a:pPr>
            <a:r>
              <a:rPr lang="en-GB" sz="1800" dirty="0" smtClean="0">
                <a:latin typeface="Times New Roman" pitchFamily="18" charset="0"/>
                <a:cs typeface="Times New Roman" pitchFamily="18" charset="0"/>
              </a:rPr>
              <a:t>Juvenile offends should be sentenced in communal settings instead of prisons</a:t>
            </a:r>
          </a:p>
          <a:p>
            <a:pPr>
              <a:lnSpc>
                <a:spcPct val="200000"/>
              </a:lnSpc>
            </a:pPr>
            <a:r>
              <a:rPr lang="en-GB" sz="1800" dirty="0" smtClean="0">
                <a:latin typeface="Times New Roman" pitchFamily="18" charset="0"/>
                <a:cs typeface="Times New Roman" pitchFamily="18" charset="0"/>
              </a:rPr>
              <a:t>Law enforcement agencies need to deal with all races equally when combating juvenile crime</a:t>
            </a:r>
          </a:p>
          <a:p>
            <a:pPr>
              <a:lnSpc>
                <a:spcPct val="200000"/>
              </a:lnSpc>
            </a:pPr>
            <a:r>
              <a:rPr lang="en-GB" sz="1800" dirty="0" smtClean="0">
                <a:latin typeface="Times New Roman" pitchFamily="18" charset="0"/>
                <a:cs typeface="Times New Roman" pitchFamily="18" charset="0"/>
              </a:rPr>
              <a:t>Youth need to be sensitised on the dangers of crime</a:t>
            </a:r>
            <a:endParaRPr lang="en-GB" sz="1800" dirty="0">
              <a:latin typeface="Times New Roman" pitchFamily="18" charset="0"/>
              <a:cs typeface="Times New Roman" pitchFamily="18" charset="0"/>
            </a:endParaRPr>
          </a:p>
        </p:txBody>
      </p:sp>
    </p:spTree>
    <p:extLst>
      <p:ext uri="{BB962C8B-B14F-4D97-AF65-F5344CB8AC3E}">
        <p14:creationId xmlns:p14="http://schemas.microsoft.com/office/powerpoint/2010/main" val="32655395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a:t>
            </a:r>
            <a:endParaRPr lang="en-GB" b="1" dirty="0"/>
          </a:p>
        </p:txBody>
      </p:sp>
      <p:sp>
        <p:nvSpPr>
          <p:cNvPr id="3" name="Content Placeholder 2"/>
          <p:cNvSpPr>
            <a:spLocks noGrp="1"/>
          </p:cNvSpPr>
          <p:nvPr>
            <p:ph idx="1"/>
          </p:nvPr>
        </p:nvSpPr>
        <p:spPr/>
        <p:txBody>
          <a:bodyPr>
            <a:noAutofit/>
          </a:bodyPr>
          <a:lstStyle/>
          <a:p>
            <a:pPr>
              <a:lnSpc>
                <a:spcPct val="200000"/>
              </a:lnSpc>
            </a:pPr>
            <a:r>
              <a:rPr lang="en-GB" sz="1600" i="1" dirty="0">
                <a:latin typeface="Times New Roman" pitchFamily="18" charset="0"/>
                <a:cs typeface="Times New Roman" pitchFamily="18" charset="0"/>
              </a:rPr>
              <a:t>Graham v. Florida</a:t>
            </a:r>
            <a:r>
              <a:rPr lang="en-GB" sz="1600" dirty="0">
                <a:latin typeface="Times New Roman" pitchFamily="18" charset="0"/>
                <a:cs typeface="Times New Roman" pitchFamily="18" charset="0"/>
              </a:rPr>
              <a:t> 560 U.S. 48 (2010). Retrieved from: https://jlc.org/cases/graham-v-florida-sullivan-v-florida </a:t>
            </a:r>
          </a:p>
          <a:p>
            <a:pPr>
              <a:lnSpc>
                <a:spcPct val="200000"/>
              </a:lnSpc>
            </a:pPr>
            <a:r>
              <a:rPr lang="en-GB" sz="1600" dirty="0" smtClean="0">
                <a:latin typeface="Times New Roman" pitchFamily="18" charset="0"/>
                <a:cs typeface="Times New Roman" pitchFamily="18" charset="0"/>
              </a:rPr>
              <a:t>Jeffrey M. Jenson, Matthew O. Howard; Youth Crime, Public Policy, and Practice in the Juvenile Justice System: Recent Trends and Needed Reforms, </a:t>
            </a:r>
            <a:r>
              <a:rPr lang="en-GB" sz="1600" i="1" dirty="0" smtClean="0">
                <a:latin typeface="Times New Roman" pitchFamily="18" charset="0"/>
                <a:cs typeface="Times New Roman" pitchFamily="18" charset="0"/>
              </a:rPr>
              <a:t>Social Work</a:t>
            </a:r>
            <a:r>
              <a:rPr lang="en-GB" sz="1600" dirty="0" smtClean="0">
                <a:latin typeface="Times New Roman" pitchFamily="18" charset="0"/>
                <a:cs typeface="Times New Roman" pitchFamily="18" charset="0"/>
              </a:rPr>
              <a:t>, Volume 43, Issue 4, 1 July 1998, Pages 324–334, </a:t>
            </a:r>
            <a:r>
              <a:rPr lang="en-GB" sz="1600" dirty="0" smtClean="0">
                <a:latin typeface="Times New Roman" pitchFamily="18" charset="0"/>
                <a:cs typeface="Times New Roman" pitchFamily="18" charset="0"/>
                <a:hlinkClick r:id="rId2"/>
              </a:rPr>
              <a:t>https://doi.org/10.1093/sw/43.4.324</a:t>
            </a:r>
            <a:endParaRPr lang="en-GB" sz="1600" dirty="0" smtClean="0">
              <a:latin typeface="Times New Roman" pitchFamily="18" charset="0"/>
              <a:cs typeface="Times New Roman" pitchFamily="18" charset="0"/>
            </a:endParaRPr>
          </a:p>
          <a:p>
            <a:pPr>
              <a:lnSpc>
                <a:spcPct val="200000"/>
              </a:lnSpc>
            </a:pPr>
            <a:r>
              <a:rPr lang="en-GB" sz="1600" dirty="0"/>
              <a:t>Sampson, R.J. 1986 The effects of urbanization and </a:t>
            </a:r>
            <a:r>
              <a:rPr lang="en-GB" sz="1600" dirty="0" err="1"/>
              <a:t>neighborhood</a:t>
            </a:r>
            <a:r>
              <a:rPr lang="en-GB" sz="1600" dirty="0"/>
              <a:t> characteristics on criminal victimization. Pp. 3-25 in </a:t>
            </a:r>
            <a:r>
              <a:rPr lang="en-GB" sz="1600" i="1" dirty="0"/>
              <a:t>Metropolitan Crime Problems,</a:t>
            </a:r>
            <a:r>
              <a:rPr lang="en-GB" sz="1600" dirty="0"/>
              <a:t> R.M. </a:t>
            </a:r>
            <a:r>
              <a:rPr lang="en-GB" sz="1600" dirty="0" err="1"/>
              <a:t>Figlio</a:t>
            </a:r>
            <a:r>
              <a:rPr lang="en-GB" sz="1600" dirty="0"/>
              <a:t>, S. </a:t>
            </a:r>
            <a:r>
              <a:rPr lang="en-GB" sz="1600" dirty="0" err="1"/>
              <a:t>Kakim</a:t>
            </a:r>
            <a:r>
              <a:rPr lang="en-GB" sz="1600" dirty="0"/>
              <a:t>, and G.F. </a:t>
            </a:r>
            <a:r>
              <a:rPr lang="en-GB" sz="1600" dirty="0" err="1"/>
              <a:t>Rengert</a:t>
            </a:r>
            <a:r>
              <a:rPr lang="en-GB" sz="1600" dirty="0"/>
              <a:t>, eds. New York: Criminal Justice Press</a:t>
            </a:r>
            <a:r>
              <a:rPr lang="en-GB" sz="1600" dirty="0" smtClean="0"/>
              <a:t>.</a:t>
            </a:r>
          </a:p>
        </p:txBody>
      </p:sp>
    </p:spTree>
    <p:extLst>
      <p:ext uri="{BB962C8B-B14F-4D97-AF65-F5344CB8AC3E}">
        <p14:creationId xmlns:p14="http://schemas.microsoft.com/office/powerpoint/2010/main" val="2250399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References</a:t>
            </a:r>
            <a:endParaRPr lang="en-GB" b="1" dirty="0"/>
          </a:p>
        </p:txBody>
      </p:sp>
      <p:sp>
        <p:nvSpPr>
          <p:cNvPr id="3" name="Content Placeholder 2"/>
          <p:cNvSpPr>
            <a:spLocks noGrp="1"/>
          </p:cNvSpPr>
          <p:nvPr>
            <p:ph idx="1"/>
          </p:nvPr>
        </p:nvSpPr>
        <p:spPr/>
        <p:txBody>
          <a:bodyPr>
            <a:noAutofit/>
          </a:bodyPr>
          <a:lstStyle/>
          <a:p>
            <a:pPr>
              <a:lnSpc>
                <a:spcPct val="200000"/>
              </a:lnSpc>
            </a:pPr>
            <a:r>
              <a:rPr lang="en-GB" sz="1600" smtClean="0"/>
              <a:t>Warner</a:t>
            </a:r>
            <a:r>
              <a:rPr lang="en-GB" sz="1600" dirty="0"/>
              <a:t>, B.D., and G.L. Pierce 1993 </a:t>
            </a:r>
            <a:r>
              <a:rPr lang="en-GB" sz="1600" dirty="0" err="1"/>
              <a:t>Reexamining</a:t>
            </a:r>
            <a:r>
              <a:rPr lang="en-GB" sz="1600" dirty="0"/>
              <a:t> social disorganization theory using calls to the police as a measure of crime. </a:t>
            </a:r>
            <a:r>
              <a:rPr lang="en-GB" sz="1600" i="1"/>
              <a:t>Criminology</a:t>
            </a:r>
            <a:r>
              <a:rPr lang="en-GB" sz="1600"/>
              <a:t> 31(4): 493-517.</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Federal Bureau of Investigation, 1999. </a:t>
            </a:r>
            <a:r>
              <a:rPr lang="en-GB" sz="1600" dirty="0" smtClean="0">
                <a:latin typeface="Times New Roman" pitchFamily="18" charset="0"/>
                <a:cs typeface="Times New Roman" pitchFamily="18" charset="0"/>
                <a:hlinkClick r:id="rId2"/>
              </a:rPr>
              <a:t>http://www.census.gov/population/estimates</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McCord, J., </a:t>
            </a:r>
            <a:r>
              <a:rPr lang="en-GB" sz="1600" dirty="0" err="1" smtClean="0">
                <a:latin typeface="Times New Roman" pitchFamily="18" charset="0"/>
                <a:cs typeface="Times New Roman" pitchFamily="18" charset="0"/>
              </a:rPr>
              <a:t>Spatz</a:t>
            </a:r>
            <a:r>
              <a:rPr lang="en-GB" sz="1600" dirty="0" smtClean="0">
                <a:latin typeface="Times New Roman" pitchFamily="18" charset="0"/>
                <a:cs typeface="Times New Roman" pitchFamily="18" charset="0"/>
              </a:rPr>
              <a:t>, C., &amp; Crowell, N. (2001). National Research Council and Institute of Medicine.  </a:t>
            </a:r>
            <a:r>
              <a:rPr lang="en-GB" sz="1600" i="1" dirty="0" smtClean="0">
                <a:latin typeface="Times New Roman" pitchFamily="18" charset="0"/>
                <a:cs typeface="Times New Roman" pitchFamily="18" charset="0"/>
              </a:rPr>
              <a:t>Juvenile Crime, Juvenile Justice.</a:t>
            </a:r>
            <a:r>
              <a:rPr lang="en-GB" sz="1600" dirty="0" smtClean="0">
                <a:latin typeface="Times New Roman" pitchFamily="18" charset="0"/>
                <a:cs typeface="Times New Roman" pitchFamily="18" charset="0"/>
              </a:rPr>
              <a:t> Panel on Juvenile Crime: Prevention, Treatment, and Control. https://www.nap.edu/read/9747/chapter/1#ii</a:t>
            </a: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22503996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111</TotalTime>
  <Words>1466</Words>
  <Application>Microsoft Office PowerPoint</Application>
  <PresentationFormat>On-screen Show (4:3)</PresentationFormat>
  <Paragraphs>87</Paragraphs>
  <Slides>14</Slides>
  <Notes>8</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Solstice</vt:lpstr>
      <vt:lpstr>Juvenile Justice System Reforms</vt:lpstr>
      <vt:lpstr>Introduction</vt:lpstr>
      <vt:lpstr>Statistics</vt:lpstr>
      <vt:lpstr>Reforms</vt:lpstr>
      <vt:lpstr>Community Involvement </vt:lpstr>
      <vt:lpstr>Law Enforcement</vt:lpstr>
      <vt:lpstr>Courts</vt:lpstr>
      <vt:lpstr>Sentencing Corrections</vt:lpstr>
      <vt:lpstr>Justification: History and Trends</vt:lpstr>
      <vt:lpstr>Justification: History and Trends</vt:lpstr>
      <vt:lpstr>Causation Theory</vt:lpstr>
      <vt:lpstr>Potential Reforms</vt:lpstr>
      <vt:lpstr>References</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Juvenile Justice Reforms</dc:title>
  <dc:creator>User</dc:creator>
  <cp:lastModifiedBy>User</cp:lastModifiedBy>
  <cp:revision>14</cp:revision>
  <dcterms:created xsi:type="dcterms:W3CDTF">2019-01-14T21:11:25Z</dcterms:created>
  <dcterms:modified xsi:type="dcterms:W3CDTF">2019-01-14T23:04:03Z</dcterms:modified>
</cp:coreProperties>
</file>